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2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85F"/>
    <a:srgbClr val="132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658" autoAdjust="0"/>
  </p:normalViewPr>
  <p:slideViewPr>
    <p:cSldViewPr>
      <p:cViewPr>
        <p:scale>
          <a:sx n="77" d="100"/>
          <a:sy n="77" d="100"/>
        </p:scale>
        <p:origin x="-117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2060848"/>
            <a:ext cx="8229600" cy="4065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Strategic Managerial Accounting: hospitality, tourism &amp; events applications 6e</a:t>
            </a:r>
          </a:p>
          <a:p>
            <a:pPr lvl="0"/>
            <a:endParaRPr lang="cy-GB" dirty="0" smtClean="0"/>
          </a:p>
          <a:p>
            <a:pPr lvl="0"/>
            <a:endParaRPr lang="en-US" dirty="0"/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2039938" y="6497638"/>
            <a:ext cx="710406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0" hangingPunct="0"/>
            <a:r>
              <a:rPr lang="en-GB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© </a:t>
            </a:r>
            <a:r>
              <a:rPr lang="en-GB"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2012 Jones </a:t>
            </a:r>
            <a:r>
              <a:rPr lang="en-GB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et al: </a:t>
            </a:r>
            <a:r>
              <a:rPr lang="en-GB" sz="9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Strategic</a:t>
            </a:r>
            <a:r>
              <a:rPr lang="en-GB" sz="900" i="1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Managerial Accounting: </a:t>
            </a:r>
            <a:r>
              <a:rPr lang="en-US" sz="9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Hospitality, Tourism &amp; Events Applications</a:t>
            </a:r>
            <a:r>
              <a:rPr lang="en-GB" sz="9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6thedition</a:t>
            </a:r>
            <a:r>
              <a:rPr lang="en-GB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Goodfellow</a:t>
            </a:r>
            <a:r>
              <a:rPr lang="en-GB"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Publishers</a:t>
            </a:r>
          </a:p>
        </p:txBody>
      </p:sp>
      <p:pic>
        <p:nvPicPr>
          <p:cNvPr id="8" name="Picture 7" descr="GP_JONES_WEB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452320" y="260647"/>
            <a:ext cx="1276475" cy="1662841"/>
          </a:xfrm>
          <a:prstGeom prst="rect">
            <a:avLst/>
          </a:prstGeom>
        </p:spPr>
      </p:pic>
      <p:pic>
        <p:nvPicPr>
          <p:cNvPr id="9" name="Picture 8" descr="GP LOGO1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5536" y="6165304"/>
            <a:ext cx="504056" cy="48534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ctr" defTabSz="914400" rtl="0" eaLnBrk="1" latinLnBrk="0" hangingPunct="1">
        <a:spcBef>
          <a:spcPct val="20000"/>
        </a:spcBef>
        <a:buFont typeface="Arial" pitchFamily="34" charset="0"/>
        <a:buNone/>
        <a:defRPr sz="3200" b="1" kern="1200" baseline="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6694512" cy="1656183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Chapter </a:t>
            </a:r>
            <a:r>
              <a:rPr lang="en-US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060848"/>
            <a:ext cx="8064896" cy="3816424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Cost Volume Profit Analysis (CVP)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6694512" cy="1656183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Contribution </a:t>
            </a:r>
            <a:r>
              <a:rPr lang="en-US" b="1" dirty="0" smtClean="0">
                <a:solidFill>
                  <a:schemeClr val="bg1"/>
                </a:solidFill>
              </a:rPr>
              <a:t>Chart </a:t>
            </a:r>
            <a:br>
              <a:rPr lang="en-US" b="1" dirty="0" smtClean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060848"/>
            <a:ext cx="8064896" cy="3816424"/>
          </a:xfrm>
        </p:spPr>
        <p:txBody>
          <a:bodyPr/>
          <a:lstStyle/>
          <a:p>
            <a:pPr algn="l"/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1" t="21621" r="20604" b="17568"/>
          <a:stretch/>
        </p:blipFill>
        <p:spPr bwMode="auto">
          <a:xfrm>
            <a:off x="679621" y="1827381"/>
            <a:ext cx="7996835" cy="4202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263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6694512" cy="1656183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Profit/Volume </a:t>
            </a:r>
            <a:r>
              <a:rPr lang="en-US" b="1" dirty="0" smtClean="0">
                <a:solidFill>
                  <a:schemeClr val="bg1"/>
                </a:solidFill>
              </a:rPr>
              <a:t>Chart </a:t>
            </a:r>
            <a:br>
              <a:rPr lang="en-US" b="1" dirty="0" smtClean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060848"/>
            <a:ext cx="8064896" cy="3816424"/>
          </a:xfrm>
        </p:spPr>
        <p:txBody>
          <a:bodyPr/>
          <a:lstStyle/>
          <a:p>
            <a:pPr algn="l"/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0" t="19764" r="16901" b="20777"/>
          <a:stretch/>
        </p:blipFill>
        <p:spPr bwMode="auto">
          <a:xfrm>
            <a:off x="683568" y="1942712"/>
            <a:ext cx="8208912" cy="4035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263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6694512" cy="1656183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Underlying </a:t>
            </a:r>
            <a:r>
              <a:rPr lang="en-GB" b="1" dirty="0">
                <a:solidFill>
                  <a:schemeClr val="bg1"/>
                </a:solidFill>
              </a:rPr>
              <a:t>assumption in CVP analysis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br>
              <a:rPr lang="en-US" b="1" dirty="0" smtClean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060848"/>
            <a:ext cx="8064896" cy="4032448"/>
          </a:xfrm>
        </p:spPr>
        <p:txBody>
          <a:bodyPr>
            <a:normAutofit fontScale="47500" lnSpcReduction="20000"/>
          </a:bodyPr>
          <a:lstStyle/>
          <a:p>
            <a:pPr marL="457200" lvl="0" indent="-457200" algn="l">
              <a:buFont typeface="Wingdings" pitchFamily="2" charset="2"/>
              <a:buChar char="Ø"/>
            </a:pPr>
            <a:r>
              <a:rPr lang="en-GB" b="0" dirty="0">
                <a:solidFill>
                  <a:schemeClr val="tx2">
                    <a:lumMod val="75000"/>
                  </a:schemeClr>
                </a:solidFill>
              </a:rPr>
              <a:t>Revenue and cost behaviour are linear i.e. are straight lines on the chart</a:t>
            </a:r>
            <a:r>
              <a:rPr lang="en-GB" b="0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pPr marL="457200" lvl="0" indent="-457200" algn="l">
              <a:buFont typeface="Wingdings" pitchFamily="2" charset="2"/>
              <a:buChar char="Ø"/>
            </a:pPr>
            <a:endParaRPr lang="en-GB" b="0" dirty="0">
              <a:solidFill>
                <a:schemeClr val="tx2">
                  <a:lumMod val="75000"/>
                </a:schemeClr>
              </a:solidFill>
            </a:endParaRPr>
          </a:p>
          <a:p>
            <a:pPr marL="457200" lvl="0" indent="-457200" algn="l">
              <a:buFont typeface="Wingdings" pitchFamily="2" charset="2"/>
              <a:buChar char="Ø"/>
            </a:pPr>
            <a:r>
              <a:rPr lang="en-GB" b="0" dirty="0">
                <a:solidFill>
                  <a:schemeClr val="tx2">
                    <a:lumMod val="75000"/>
                  </a:schemeClr>
                </a:solidFill>
              </a:rPr>
              <a:t>All variables, other than those under consideration remain constant, such as</a:t>
            </a:r>
          </a:p>
          <a:p>
            <a:pPr marL="914400" lvl="1" indent="-457200" algn="l">
              <a:buFont typeface="Wingdings" pitchFamily="2" charset="2"/>
              <a:buChar char="Ø"/>
            </a:pP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Selling price per unit will not change</a:t>
            </a:r>
          </a:p>
          <a:p>
            <a:pPr marL="914400" lvl="1" indent="-457200" algn="l">
              <a:buFont typeface="Wingdings" pitchFamily="2" charset="2"/>
              <a:buChar char="Ø"/>
            </a:pP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Variable costs vary in direct proportion to sales</a:t>
            </a:r>
          </a:p>
          <a:p>
            <a:pPr marL="914400" lvl="1" indent="-457200" algn="l">
              <a:buFont typeface="Wingdings" pitchFamily="2" charset="2"/>
              <a:buChar char="Ø"/>
            </a:pP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Fixed costs remain 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constant</a:t>
            </a:r>
          </a:p>
          <a:p>
            <a:pPr marL="914400" lvl="1" indent="-457200" algn="l">
              <a:buFont typeface="Wingdings" pitchFamily="2" charset="2"/>
              <a:buChar char="Ø"/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Cost 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prices remain constant e.g. food costs and staff wage rates</a:t>
            </a:r>
          </a:p>
          <a:p>
            <a:pPr marL="914400" lvl="1" indent="-457200" algn="l">
              <a:buFont typeface="Wingdings" pitchFamily="2" charset="2"/>
              <a:buChar char="Ø"/>
            </a:pP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Productivity remains unchanged</a:t>
            </a:r>
          </a:p>
          <a:p>
            <a:pPr marL="914400" lvl="1" indent="-457200" algn="l">
              <a:buFont typeface="Wingdings" pitchFamily="2" charset="2"/>
              <a:buChar char="Ø"/>
            </a:pP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Methods of production and service remain unchanged</a:t>
            </a:r>
          </a:p>
          <a:p>
            <a:pPr marL="914400" lvl="1" indent="-457200" algn="l">
              <a:buFont typeface="Wingdings" pitchFamily="2" charset="2"/>
              <a:buChar char="Ø"/>
            </a:pP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It covers a single product, or if multiple products (menu items) the sales mix remains unchanged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pPr marL="914400" lvl="1" indent="-457200" algn="l">
              <a:buFont typeface="Wingdings" pitchFamily="2" charset="2"/>
              <a:buChar char="Ø"/>
            </a:pPr>
            <a:endParaRPr lang="en-GB" dirty="0">
              <a:solidFill>
                <a:schemeClr val="tx2">
                  <a:lumMod val="75000"/>
                </a:schemeClr>
              </a:solidFill>
            </a:endParaRPr>
          </a:p>
          <a:p>
            <a:pPr marL="457200" lvl="0" indent="-457200" algn="l">
              <a:buFont typeface="Wingdings" pitchFamily="2" charset="2"/>
              <a:buChar char="Ø"/>
            </a:pPr>
            <a:r>
              <a:rPr lang="en-GB" b="0" dirty="0">
                <a:solidFill>
                  <a:schemeClr val="tx2">
                    <a:lumMod val="75000"/>
                  </a:schemeClr>
                </a:solidFill>
              </a:rPr>
              <a:t>All costs can be segregated into their fixed and variable components</a:t>
            </a:r>
            <a:r>
              <a:rPr lang="en-GB" b="0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pPr marL="457200" lvl="0" indent="-457200" algn="l">
              <a:buFont typeface="Wingdings" pitchFamily="2" charset="2"/>
              <a:buChar char="Ø"/>
            </a:pPr>
            <a:endParaRPr lang="en-GB" b="0" dirty="0">
              <a:solidFill>
                <a:schemeClr val="tx2">
                  <a:lumMod val="75000"/>
                </a:schemeClr>
              </a:solidFill>
            </a:endParaRPr>
          </a:p>
          <a:p>
            <a:pPr marL="457200" lvl="0" indent="-457200" algn="l">
              <a:buFont typeface="Wingdings" pitchFamily="2" charset="2"/>
              <a:buChar char="Ø"/>
            </a:pPr>
            <a:r>
              <a:rPr lang="en-GB" b="0" dirty="0">
                <a:solidFill>
                  <a:schemeClr val="tx2">
                    <a:lumMod val="75000"/>
                  </a:schemeClr>
                </a:solidFill>
              </a:rPr>
              <a:t>Revenue and costs are related to a single independent variable, which is level of activity (units sold); </a:t>
            </a:r>
            <a:r>
              <a:rPr lang="en-GB" b="0" dirty="0" smtClean="0">
                <a:solidFill>
                  <a:schemeClr val="tx2">
                    <a:lumMod val="75000"/>
                  </a:schemeClr>
                </a:solidFill>
              </a:rPr>
              <a:t>and</a:t>
            </a:r>
          </a:p>
          <a:p>
            <a:pPr marL="457200" lvl="0" indent="-457200" algn="l">
              <a:buFont typeface="Wingdings" pitchFamily="2" charset="2"/>
              <a:buChar char="Ø"/>
            </a:pPr>
            <a:endParaRPr lang="en-GB" b="0" dirty="0">
              <a:solidFill>
                <a:schemeClr val="tx2">
                  <a:lumMod val="75000"/>
                </a:schemeClr>
              </a:solidFill>
            </a:endParaRPr>
          </a:p>
          <a:p>
            <a:pPr marL="457200" lvl="0" indent="-457200" algn="l">
              <a:buFont typeface="Wingdings" pitchFamily="2" charset="2"/>
              <a:buChar char="Ø"/>
            </a:pPr>
            <a:r>
              <a:rPr lang="en-GB" b="0" dirty="0">
                <a:solidFill>
                  <a:schemeClr val="tx2">
                    <a:lumMod val="75000"/>
                  </a:schemeClr>
                </a:solidFill>
              </a:rPr>
              <a:t>Volume of activity is the only relevant variable that determines cost behaviour.</a:t>
            </a:r>
          </a:p>
          <a:p>
            <a:pPr algn="l"/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63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6694512" cy="1656183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en-US" b="1" dirty="0" err="1" smtClean="0">
                <a:solidFill>
                  <a:schemeClr val="bg1"/>
                </a:solidFill>
              </a:rPr>
              <a:t>Computerised</a:t>
            </a:r>
            <a:r>
              <a:rPr lang="en-US" b="1" dirty="0" smtClean="0">
                <a:solidFill>
                  <a:schemeClr val="bg1"/>
                </a:solidFill>
              </a:rPr>
              <a:t> ‘What if?’ analysis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060848"/>
            <a:ext cx="8064896" cy="3816424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Benefits include: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Allows rapid computation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Gives instant feedback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Provides data flexibility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Provides alternative document forms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Formula can be viewed</a:t>
            </a:r>
          </a:p>
        </p:txBody>
      </p:sp>
    </p:spTree>
    <p:extLst>
      <p:ext uri="{BB962C8B-B14F-4D97-AF65-F5344CB8AC3E}">
        <p14:creationId xmlns:p14="http://schemas.microsoft.com/office/powerpoint/2010/main" val="378263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6694512" cy="1656183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Spreadsheet design guidelines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060848"/>
            <a:ext cx="8064896" cy="3816424"/>
          </a:xfrm>
        </p:spPr>
        <p:txBody>
          <a:bodyPr>
            <a:normAutofit fontScale="85000" lnSpcReduction="10000"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Prepare initial design on paper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Separate input and output areas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Enter a decision variable only once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Never include a decision variable in a formula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Include a summary output screen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Incorporate instructions for users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Test the spreadsheet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63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6694512" cy="871205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Spreadsheet example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4" t="13683" r="20587" b="7601"/>
          <a:stretch/>
        </p:blipFill>
        <p:spPr bwMode="auto">
          <a:xfrm>
            <a:off x="902043" y="1131853"/>
            <a:ext cx="6478269" cy="5186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263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6694512" cy="871205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Spreadsheet example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3" t="31588" r="42353" b="24831"/>
          <a:stretch/>
        </p:blipFill>
        <p:spPr bwMode="auto">
          <a:xfrm>
            <a:off x="395536" y="1207255"/>
            <a:ext cx="4248472" cy="295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2" t="28040" r="31337" b="28041"/>
          <a:stretch/>
        </p:blipFill>
        <p:spPr bwMode="auto">
          <a:xfrm>
            <a:off x="3995936" y="3645024"/>
            <a:ext cx="474922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479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6694512" cy="1656183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Summary 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060848"/>
            <a:ext cx="8064896" cy="3816424"/>
          </a:xfrm>
        </p:spPr>
        <p:txBody>
          <a:bodyPr>
            <a:normAutofit fontScale="62500" lnSpcReduction="20000"/>
          </a:bodyPr>
          <a:lstStyle/>
          <a:p>
            <a:pPr marL="457200" lvl="0" indent="-457200" algn="l">
              <a:buFont typeface="Wingdings" pitchFamily="2" charset="2"/>
              <a:buChar char="Ø"/>
            </a:pPr>
            <a:r>
              <a:rPr lang="en-GB" b="0" dirty="0">
                <a:solidFill>
                  <a:schemeClr val="tx2">
                    <a:lumMod val="75000"/>
                  </a:schemeClr>
                </a:solidFill>
              </a:rPr>
              <a:t>Relevant costs are those that are relevant to a specific decision being made.</a:t>
            </a:r>
          </a:p>
          <a:p>
            <a:pPr marL="457200" lvl="0" indent="-457200" algn="l">
              <a:buFont typeface="Wingdings" pitchFamily="2" charset="2"/>
              <a:buChar char="Ø"/>
            </a:pPr>
            <a:r>
              <a:rPr lang="en-GB" b="0" dirty="0">
                <a:solidFill>
                  <a:schemeClr val="tx2">
                    <a:lumMod val="75000"/>
                  </a:schemeClr>
                </a:solidFill>
              </a:rPr>
              <a:t>An opportunity cost is concerned with the ‘missed opportunity’ when deciding between mutually exclusive options.</a:t>
            </a:r>
          </a:p>
          <a:p>
            <a:pPr marL="457200" lvl="0" indent="-457200" algn="l">
              <a:buFont typeface="Wingdings" pitchFamily="2" charset="2"/>
              <a:buChar char="Ø"/>
            </a:pPr>
            <a:r>
              <a:rPr lang="en-GB" b="0" dirty="0">
                <a:solidFill>
                  <a:schemeClr val="tx2">
                    <a:lumMod val="75000"/>
                  </a:schemeClr>
                </a:solidFill>
              </a:rPr>
              <a:t>There are various types of short term decisions – each may have a slightly different focus or role within the organisation.</a:t>
            </a:r>
          </a:p>
          <a:p>
            <a:pPr marL="457200" lvl="0" indent="-457200" algn="l">
              <a:buFont typeface="Wingdings" pitchFamily="2" charset="2"/>
              <a:buChar char="Ø"/>
            </a:pPr>
            <a:r>
              <a:rPr lang="en-GB" b="0" dirty="0">
                <a:solidFill>
                  <a:schemeClr val="tx2">
                    <a:lumMod val="75000"/>
                  </a:schemeClr>
                </a:solidFill>
              </a:rPr>
              <a:t>Short term decisions can have long term implications for an organisation.</a:t>
            </a:r>
          </a:p>
          <a:p>
            <a:pPr marL="457200" lvl="0" indent="-457200" algn="l">
              <a:buFont typeface="Wingdings" pitchFamily="2" charset="2"/>
              <a:buChar char="Ø"/>
            </a:pPr>
            <a:r>
              <a:rPr lang="en-GB" b="0" dirty="0">
                <a:solidFill>
                  <a:schemeClr val="tx2">
                    <a:lumMod val="75000"/>
                  </a:schemeClr>
                </a:solidFill>
              </a:rPr>
              <a:t>Scarce resource can lead managers to focus on how to use them to maximise the return for the organisation</a:t>
            </a:r>
            <a:r>
              <a:rPr lang="en-GB" b="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63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6694512" cy="1656183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Objectives</a:t>
            </a:r>
            <a:br>
              <a:rPr lang="en-US" b="1" dirty="0" smtClean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060848"/>
            <a:ext cx="8064896" cy="3816424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GB" b="0" dirty="0">
                <a:solidFill>
                  <a:schemeClr val="tx2">
                    <a:lumMod val="75000"/>
                  </a:schemeClr>
                </a:solidFill>
              </a:rPr>
              <a:t>After studying this </a:t>
            </a:r>
            <a:r>
              <a:rPr lang="en-GB" b="0" dirty="0" smtClean="0">
                <a:solidFill>
                  <a:schemeClr val="tx2">
                    <a:lumMod val="75000"/>
                  </a:schemeClr>
                </a:solidFill>
              </a:rPr>
              <a:t>topic </a:t>
            </a:r>
            <a:r>
              <a:rPr lang="en-GB" b="0" dirty="0">
                <a:solidFill>
                  <a:schemeClr val="tx2">
                    <a:lumMod val="75000"/>
                  </a:schemeClr>
                </a:solidFill>
              </a:rPr>
              <a:t>you should be able to</a:t>
            </a:r>
            <a:r>
              <a:rPr lang="en-GB" b="0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pPr algn="l"/>
            <a:endParaRPr lang="en-GB" b="0" dirty="0">
              <a:solidFill>
                <a:schemeClr val="tx2">
                  <a:lumMod val="75000"/>
                </a:schemeClr>
              </a:solidFill>
            </a:endParaRPr>
          </a:p>
          <a:p>
            <a:pPr marL="457200" lvl="0" indent="-457200" algn="l">
              <a:buFont typeface="Wingdings" pitchFamily="2" charset="2"/>
              <a:buChar char="Ø"/>
            </a:pPr>
            <a:r>
              <a:rPr lang="en-GB" b="0" dirty="0">
                <a:solidFill>
                  <a:schemeClr val="tx2">
                    <a:lumMod val="75000"/>
                  </a:schemeClr>
                </a:solidFill>
              </a:rPr>
              <a:t>Understand the concept and terminology of CVP;</a:t>
            </a:r>
          </a:p>
          <a:p>
            <a:pPr marL="457200" lvl="0" indent="-457200" algn="l">
              <a:buFont typeface="Wingdings" pitchFamily="2" charset="2"/>
              <a:buChar char="Ø"/>
            </a:pPr>
            <a:r>
              <a:rPr lang="en-GB" b="0" dirty="0">
                <a:solidFill>
                  <a:schemeClr val="tx2">
                    <a:lumMod val="75000"/>
                  </a:schemeClr>
                </a:solidFill>
              </a:rPr>
              <a:t>Have a working knowledge of CVP calculations;</a:t>
            </a:r>
          </a:p>
          <a:p>
            <a:pPr marL="457200" lvl="0" indent="-457200" algn="l">
              <a:buFont typeface="Wingdings" pitchFamily="2" charset="2"/>
              <a:buChar char="Ø"/>
            </a:pPr>
            <a:r>
              <a:rPr lang="en-GB" b="0" dirty="0">
                <a:solidFill>
                  <a:schemeClr val="tx2">
                    <a:lumMod val="75000"/>
                  </a:schemeClr>
                </a:solidFill>
              </a:rPr>
              <a:t>Appreciate the usefulness of CVP to managers as a decision making tool; and</a:t>
            </a:r>
          </a:p>
          <a:p>
            <a:pPr marL="457200" lvl="0" indent="-457200" algn="l">
              <a:buFont typeface="Wingdings" pitchFamily="2" charset="2"/>
              <a:buChar char="Ø"/>
            </a:pPr>
            <a:r>
              <a:rPr lang="en-GB" b="0" dirty="0">
                <a:solidFill>
                  <a:schemeClr val="tx2">
                    <a:lumMod val="75000"/>
                  </a:schemeClr>
                </a:solidFill>
              </a:rPr>
              <a:t>Explore the use of ‘What if?’ case scenarios with the aid of computer </a:t>
            </a:r>
            <a:r>
              <a:rPr lang="en-GB" b="0" dirty="0" smtClean="0">
                <a:solidFill>
                  <a:schemeClr val="tx2">
                    <a:lumMod val="75000"/>
                  </a:schemeClr>
                </a:solidFill>
              </a:rPr>
              <a:t>spread sheets.</a:t>
            </a:r>
            <a:endParaRPr lang="en-GB" b="0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78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6694512" cy="1656183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CVP </a:t>
            </a:r>
            <a:r>
              <a:rPr lang="en-GB" b="1" dirty="0">
                <a:solidFill>
                  <a:schemeClr val="bg1"/>
                </a:solidFill>
              </a:rPr>
              <a:t>terminology and </a:t>
            </a:r>
            <a:r>
              <a:rPr lang="en-GB" b="1" dirty="0" smtClean="0">
                <a:solidFill>
                  <a:schemeClr val="bg1"/>
                </a:solidFill>
              </a:rPr>
              <a:t>concept (part 1)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060848"/>
            <a:ext cx="8064896" cy="3816424"/>
          </a:xfrm>
        </p:spPr>
        <p:txBody>
          <a:bodyPr>
            <a:normAutofit fontScale="32500" lnSpcReduction="20000"/>
          </a:bodyPr>
          <a:lstStyle/>
          <a:p>
            <a:pPr marL="457200" indent="-457200" algn="l">
              <a:buFont typeface="Wingdings" pitchFamily="2" charset="2"/>
              <a:buChar char="Ø"/>
            </a:pPr>
            <a:r>
              <a:rPr lang="en-GB" sz="6400" b="0" dirty="0">
                <a:solidFill>
                  <a:schemeClr val="tx2">
                    <a:lumMod val="75000"/>
                  </a:schemeClr>
                </a:solidFill>
              </a:rPr>
              <a:t>Profit = Total Sales Revenue – Total </a:t>
            </a:r>
            <a:r>
              <a:rPr lang="en-GB" sz="6400" b="0" dirty="0" smtClean="0">
                <a:solidFill>
                  <a:schemeClr val="tx2">
                    <a:lumMod val="75000"/>
                  </a:schemeClr>
                </a:solidFill>
              </a:rPr>
              <a:t>costs</a:t>
            </a:r>
          </a:p>
          <a:p>
            <a:pPr algn="l"/>
            <a:endParaRPr lang="en-GB" sz="6400" b="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sz="6400" b="0" dirty="0">
                <a:solidFill>
                  <a:schemeClr val="tx2">
                    <a:lumMod val="75000"/>
                  </a:schemeClr>
                </a:solidFill>
              </a:rPr>
              <a:t>Contribution margin = Sales Revenue – Variable </a:t>
            </a:r>
            <a:r>
              <a:rPr lang="en-US" sz="6400" b="0" dirty="0" smtClean="0">
                <a:solidFill>
                  <a:schemeClr val="tx2">
                    <a:lumMod val="75000"/>
                  </a:schemeClr>
                </a:solidFill>
              </a:rPr>
              <a:t>costs</a:t>
            </a:r>
          </a:p>
          <a:p>
            <a:pPr marL="457200" indent="-457200" algn="l">
              <a:buFont typeface="Wingdings" pitchFamily="2" charset="2"/>
              <a:buChar char="Ø"/>
            </a:pPr>
            <a:endParaRPr lang="en-US" sz="6400" b="0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sz="6400" b="0" dirty="0" smtClean="0">
                <a:solidFill>
                  <a:schemeClr val="tx2">
                    <a:lumMod val="75000"/>
                  </a:schemeClr>
                </a:solidFill>
              </a:rPr>
              <a:t>Selling price – variable costs per unit = contribution per unit</a:t>
            </a:r>
            <a:endParaRPr lang="en-US" sz="6400" b="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endParaRPr lang="en-US" sz="6400" b="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l">
              <a:buFont typeface="Wingdings" pitchFamily="2" charset="2"/>
              <a:buChar char="Ø"/>
            </a:pPr>
            <a:r>
              <a:rPr lang="en-GB" sz="6400" b="0" dirty="0">
                <a:solidFill>
                  <a:schemeClr val="tx2">
                    <a:lumMod val="75000"/>
                  </a:schemeClr>
                </a:solidFill>
              </a:rPr>
              <a:t>Breakeven point (BEP) in units </a:t>
            </a:r>
            <a:endParaRPr lang="en-GB" sz="6400" b="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GB" sz="6400" b="0" dirty="0" smtClean="0">
                <a:solidFill>
                  <a:schemeClr val="tx2">
                    <a:lumMod val="75000"/>
                  </a:schemeClr>
                </a:solidFill>
              </a:rPr>
              <a:t>= Fixed </a:t>
            </a:r>
            <a:r>
              <a:rPr lang="en-GB" sz="6400" b="0" dirty="0">
                <a:solidFill>
                  <a:schemeClr val="tx2">
                    <a:lumMod val="75000"/>
                  </a:schemeClr>
                </a:solidFill>
              </a:rPr>
              <a:t>Costs/contribution per </a:t>
            </a:r>
            <a:r>
              <a:rPr lang="en-GB" sz="6400" b="0" dirty="0" smtClean="0">
                <a:solidFill>
                  <a:schemeClr val="tx2">
                    <a:lumMod val="75000"/>
                  </a:schemeClr>
                </a:solidFill>
              </a:rPr>
              <a:t>unit</a:t>
            </a:r>
          </a:p>
          <a:p>
            <a:pPr marL="457200" indent="-457200" algn="l">
              <a:buFont typeface="Wingdings" pitchFamily="2" charset="2"/>
              <a:buChar char="Ø"/>
            </a:pPr>
            <a:endParaRPr lang="en-GB" sz="6400" b="0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l">
              <a:buFont typeface="Wingdings" pitchFamily="2" charset="2"/>
              <a:buChar char="Ø"/>
            </a:pPr>
            <a:r>
              <a:rPr lang="en-GB" sz="6400" b="0" dirty="0" smtClean="0">
                <a:solidFill>
                  <a:schemeClr val="tx2">
                    <a:lumMod val="75000"/>
                  </a:schemeClr>
                </a:solidFill>
              </a:rPr>
              <a:t>BEP for required </a:t>
            </a:r>
            <a:r>
              <a:rPr lang="en-GB" sz="6400" b="0" dirty="0">
                <a:solidFill>
                  <a:schemeClr val="tx2">
                    <a:lumMod val="75000"/>
                  </a:schemeClr>
                </a:solidFill>
              </a:rPr>
              <a:t>profit = </a:t>
            </a:r>
            <a:r>
              <a:rPr lang="en-GB" sz="6400" b="0" u="sng" dirty="0">
                <a:solidFill>
                  <a:schemeClr val="tx2">
                    <a:lumMod val="75000"/>
                  </a:schemeClr>
                </a:solidFill>
              </a:rPr>
              <a:t>Fixed Costs + Required Profit</a:t>
            </a:r>
          </a:p>
          <a:p>
            <a:pPr algn="l"/>
            <a:r>
              <a:rPr lang="en-GB" sz="6400" b="0" dirty="0" smtClean="0">
                <a:solidFill>
                  <a:schemeClr val="tx2">
                    <a:lumMod val="75000"/>
                  </a:schemeClr>
                </a:solidFill>
              </a:rPr>
              <a:t>			        		 Contribution </a:t>
            </a:r>
            <a:r>
              <a:rPr lang="en-GB" sz="6400" b="0" dirty="0">
                <a:solidFill>
                  <a:schemeClr val="tx2">
                    <a:lumMod val="75000"/>
                  </a:schemeClr>
                </a:solidFill>
              </a:rPr>
              <a:t>per unit</a:t>
            </a:r>
          </a:p>
          <a:p>
            <a:pPr algn="l"/>
            <a:endParaRPr lang="en-GB" sz="6400" b="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endParaRPr lang="en-GB" sz="2600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63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6694512" cy="1656183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CVP </a:t>
            </a:r>
            <a:r>
              <a:rPr lang="en-GB" b="1" dirty="0">
                <a:solidFill>
                  <a:schemeClr val="bg1"/>
                </a:solidFill>
              </a:rPr>
              <a:t>terminology and concept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(part 2)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060848"/>
            <a:ext cx="8064896" cy="3816424"/>
          </a:xfrm>
        </p:spPr>
        <p:txBody>
          <a:bodyPr>
            <a:normAutofit fontScale="25000" lnSpcReduction="20000"/>
          </a:bodyPr>
          <a:lstStyle/>
          <a:p>
            <a:pPr algn="l"/>
            <a:endParaRPr lang="en-GB" sz="5000" b="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l">
              <a:buFont typeface="Wingdings" pitchFamily="2" charset="2"/>
              <a:buChar char="Ø"/>
            </a:pPr>
            <a:r>
              <a:rPr lang="en-GB" sz="5000" b="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7200" b="0" dirty="0">
                <a:solidFill>
                  <a:schemeClr val="tx2">
                    <a:lumMod val="75000"/>
                  </a:schemeClr>
                </a:solidFill>
              </a:rPr>
              <a:t>C/S ratio </a:t>
            </a:r>
            <a:r>
              <a:rPr lang="en-GB" sz="7200" b="0" dirty="0" smtClean="0">
                <a:solidFill>
                  <a:schemeClr val="tx2">
                    <a:lumMod val="75000"/>
                  </a:schemeClr>
                </a:solidFill>
              </a:rPr>
              <a:t>= </a:t>
            </a:r>
            <a:r>
              <a:rPr lang="en-GB" sz="7200" b="0" u="sng" dirty="0">
                <a:solidFill>
                  <a:schemeClr val="tx2">
                    <a:lumMod val="75000"/>
                  </a:schemeClr>
                </a:solidFill>
              </a:rPr>
              <a:t>Contribution margin </a:t>
            </a:r>
            <a:r>
              <a:rPr lang="en-GB" sz="7200" b="0" dirty="0">
                <a:solidFill>
                  <a:schemeClr val="tx2">
                    <a:lumMod val="75000"/>
                  </a:schemeClr>
                </a:solidFill>
              </a:rPr>
              <a:t>* 100</a:t>
            </a:r>
          </a:p>
          <a:p>
            <a:pPr algn="l"/>
            <a:r>
              <a:rPr lang="en-GB" sz="7200" b="0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GB" sz="7200" b="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GB" sz="7200" b="0" dirty="0" smtClean="0">
                <a:solidFill>
                  <a:schemeClr val="tx2">
                    <a:lumMod val="75000"/>
                  </a:schemeClr>
                </a:solidFill>
              </a:rPr>
              <a:t>Sales Revenue</a:t>
            </a:r>
          </a:p>
          <a:p>
            <a:pPr algn="l"/>
            <a:endParaRPr lang="en-GB" sz="7200" b="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l">
              <a:buFont typeface="Wingdings" pitchFamily="2" charset="2"/>
              <a:buChar char="Ø"/>
            </a:pPr>
            <a:r>
              <a:rPr lang="en-GB" sz="7200" b="0" dirty="0" smtClean="0">
                <a:solidFill>
                  <a:schemeClr val="tx2">
                    <a:lumMod val="75000"/>
                  </a:schemeClr>
                </a:solidFill>
              </a:rPr>
              <a:t>BEP in £ sales revenue = </a:t>
            </a:r>
            <a:r>
              <a:rPr lang="en-GB" sz="7200" b="0" u="sng" dirty="0" smtClean="0">
                <a:solidFill>
                  <a:schemeClr val="tx2">
                    <a:lumMod val="75000"/>
                  </a:schemeClr>
                </a:solidFill>
              </a:rPr>
              <a:t>Fixed costs</a:t>
            </a:r>
          </a:p>
          <a:p>
            <a:pPr lvl="6" algn="l"/>
            <a:r>
              <a:rPr lang="en-GB" sz="72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C/S ratio</a:t>
            </a:r>
          </a:p>
          <a:p>
            <a:pPr algn="l"/>
            <a:endParaRPr lang="en-GB" sz="7200" b="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l">
              <a:buFont typeface="Wingdings" pitchFamily="2" charset="2"/>
              <a:buChar char="Ø"/>
            </a:pPr>
            <a:r>
              <a:rPr lang="en-GB" sz="7200" b="0" dirty="0">
                <a:solidFill>
                  <a:schemeClr val="tx2">
                    <a:lumMod val="75000"/>
                  </a:schemeClr>
                </a:solidFill>
              </a:rPr>
              <a:t>Margin of Safety, in units </a:t>
            </a:r>
            <a:r>
              <a:rPr lang="en-GB" sz="7200" b="0" dirty="0" smtClean="0">
                <a:solidFill>
                  <a:schemeClr val="tx2">
                    <a:lumMod val="75000"/>
                  </a:schemeClr>
                </a:solidFill>
              </a:rPr>
              <a:t>= Estimated </a:t>
            </a:r>
            <a:r>
              <a:rPr lang="en-GB" sz="7200" b="0" dirty="0">
                <a:solidFill>
                  <a:schemeClr val="tx2">
                    <a:lumMod val="75000"/>
                  </a:schemeClr>
                </a:solidFill>
              </a:rPr>
              <a:t>sales – breakeven </a:t>
            </a:r>
            <a:r>
              <a:rPr lang="en-GB" sz="7200" b="0" dirty="0" smtClean="0">
                <a:solidFill>
                  <a:schemeClr val="tx2">
                    <a:lumMod val="75000"/>
                  </a:schemeClr>
                </a:solidFill>
              </a:rPr>
              <a:t>sales</a:t>
            </a:r>
          </a:p>
          <a:p>
            <a:pPr algn="l"/>
            <a:endParaRPr lang="en-GB" sz="7200" b="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44500" indent="-444500" algn="l">
              <a:buFont typeface="Wingdings" pitchFamily="2" charset="2"/>
              <a:buChar char="Ø"/>
            </a:pPr>
            <a:r>
              <a:rPr lang="en-GB" sz="7200" b="0" dirty="0" smtClean="0">
                <a:solidFill>
                  <a:schemeClr val="tx2">
                    <a:lumMod val="75000"/>
                  </a:schemeClr>
                </a:solidFill>
              </a:rPr>
              <a:t>Margin </a:t>
            </a:r>
            <a:r>
              <a:rPr lang="en-GB" sz="7200" b="0" dirty="0">
                <a:solidFill>
                  <a:schemeClr val="tx2">
                    <a:lumMod val="75000"/>
                  </a:schemeClr>
                </a:solidFill>
              </a:rPr>
              <a:t>of Safety % </a:t>
            </a:r>
            <a:r>
              <a:rPr lang="en-GB" sz="7200" b="0" dirty="0" smtClean="0">
                <a:solidFill>
                  <a:schemeClr val="tx2">
                    <a:lumMod val="75000"/>
                  </a:schemeClr>
                </a:solidFill>
              </a:rPr>
              <a:t>=</a:t>
            </a:r>
          </a:p>
          <a:p>
            <a:pPr marL="444500" indent="-444500" algn="l">
              <a:buFont typeface="Wingdings" pitchFamily="2" charset="2"/>
              <a:buChar char="Ø"/>
            </a:pPr>
            <a:endParaRPr lang="en-GB" sz="7200" b="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GB" sz="7200" b="0" u="sng" dirty="0">
                <a:solidFill>
                  <a:schemeClr val="tx2">
                    <a:lumMod val="75000"/>
                  </a:schemeClr>
                </a:solidFill>
              </a:rPr>
              <a:t>Estimated sales – breakeven sales</a:t>
            </a:r>
            <a:r>
              <a:rPr lang="en-GB" sz="7200" b="0" dirty="0">
                <a:solidFill>
                  <a:schemeClr val="tx2">
                    <a:lumMod val="75000"/>
                  </a:schemeClr>
                </a:solidFill>
              </a:rPr>
              <a:t> *100</a:t>
            </a:r>
          </a:p>
          <a:p>
            <a:r>
              <a:rPr lang="en-GB" sz="7200" b="0" dirty="0">
                <a:solidFill>
                  <a:schemeClr val="tx2">
                    <a:lumMod val="75000"/>
                  </a:schemeClr>
                </a:solidFill>
              </a:rPr>
              <a:t>Estimated sales</a:t>
            </a:r>
          </a:p>
          <a:p>
            <a:pPr marL="457200" indent="-457200" algn="l">
              <a:buFont typeface="Wingdings" pitchFamily="2" charset="2"/>
              <a:buChar char="Ø"/>
            </a:pPr>
            <a:endParaRPr lang="en-GB" sz="5000" b="0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endParaRPr lang="en-GB" sz="2600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73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6694512" cy="1656183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Example</a:t>
            </a:r>
            <a:br>
              <a:rPr lang="en-US" b="1" dirty="0" smtClean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28247"/>
              </p:ext>
            </p:extLst>
          </p:nvPr>
        </p:nvGraphicFramePr>
        <p:xfrm>
          <a:off x="827584" y="2358172"/>
          <a:ext cx="7704855" cy="36631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05983"/>
                <a:gridCol w="1423538"/>
                <a:gridCol w="675898"/>
                <a:gridCol w="1423538"/>
                <a:gridCol w="675898"/>
              </a:tblGrid>
              <a:tr h="448801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Oriental Delight Restaurant</a:t>
                      </a: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488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Relevant range (meals)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15,000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Unit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30,000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Unit</a:t>
                      </a:r>
                    </a:p>
                  </a:txBody>
                  <a:tcPr marL="68580" marR="68580" marT="0" marB="0" anchor="b"/>
                </a:tc>
              </a:tr>
              <a:tr h="454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8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8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8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8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8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4488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Sales Revenue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£150,000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£10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£300,000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£10</a:t>
                      </a:r>
                    </a:p>
                  </a:txBody>
                  <a:tcPr marL="68580" marR="68580" marT="0" marB="0" anchor="b"/>
                </a:tc>
              </a:tr>
              <a:tr h="4488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Less: Variable costs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u="sng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£60,000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u="sng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£4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u="sng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£120,000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u="sng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£4</a:t>
                      </a:r>
                    </a:p>
                  </a:txBody>
                  <a:tcPr marL="68580" marR="68580" marT="0" marB="0" anchor="b"/>
                </a:tc>
              </a:tr>
              <a:tr h="4712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Contribution Margin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£90,000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£6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£180,000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£6</a:t>
                      </a:r>
                    </a:p>
                  </a:txBody>
                  <a:tcPr marL="68580" marR="68580" marT="0" marB="0" anchor="b"/>
                </a:tc>
              </a:tr>
              <a:tr h="4712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Less: Fixed costs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u="sng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£120,000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800" u="sng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u="sng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£120,000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8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4712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Net profit (loss)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u="sng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-£30,000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800" u="sng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u="sng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£60,000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8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83568" y="1988840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Contribution Margin profit statement for Oriental Delight Restaurant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63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6694512" cy="1656183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Solution (part 1)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060848"/>
            <a:ext cx="8064896" cy="3816424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sz="2100" b="0" dirty="0">
                <a:solidFill>
                  <a:schemeClr val="tx2">
                    <a:lumMod val="75000"/>
                  </a:schemeClr>
                </a:solidFill>
              </a:rPr>
              <a:t>Selling price – variable costs per unit = contribution per unit </a:t>
            </a:r>
          </a:p>
          <a:p>
            <a:r>
              <a:rPr lang="en-US" sz="2100" dirty="0">
                <a:solidFill>
                  <a:schemeClr val="tx2">
                    <a:lumMod val="75000"/>
                  </a:schemeClr>
                </a:solidFill>
              </a:rPr>
              <a:t>£10 - £4 = £6 contribution per </a:t>
            </a:r>
            <a:r>
              <a:rPr lang="en-US" sz="2100" dirty="0" smtClean="0">
                <a:solidFill>
                  <a:schemeClr val="tx2">
                    <a:lumMod val="75000"/>
                  </a:schemeClr>
                </a:solidFill>
              </a:rPr>
              <a:t>unit</a:t>
            </a:r>
          </a:p>
          <a:p>
            <a:pPr algn="l"/>
            <a:endParaRPr lang="en-US" sz="2100" b="0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r>
              <a:rPr lang="en-GB" sz="2100" b="0" dirty="0">
                <a:solidFill>
                  <a:schemeClr val="tx2">
                    <a:lumMod val="75000"/>
                  </a:schemeClr>
                </a:solidFill>
              </a:rPr>
              <a:t>Breakeven point (BEP) in units = Fixed Costs/contribution per unit</a:t>
            </a:r>
          </a:p>
          <a:p>
            <a:r>
              <a:rPr lang="en-GB" sz="2100" dirty="0">
                <a:solidFill>
                  <a:schemeClr val="tx2">
                    <a:lumMod val="75000"/>
                  </a:schemeClr>
                </a:solidFill>
              </a:rPr>
              <a:t>£120,000/£6 = 20,000 </a:t>
            </a:r>
            <a:r>
              <a:rPr lang="en-GB" sz="2100" dirty="0" smtClean="0">
                <a:solidFill>
                  <a:schemeClr val="tx2">
                    <a:lumMod val="75000"/>
                  </a:schemeClr>
                </a:solidFill>
              </a:rPr>
              <a:t>units</a:t>
            </a:r>
          </a:p>
          <a:p>
            <a:pPr algn="l"/>
            <a:endParaRPr lang="en-GB" sz="2100" b="0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r>
              <a:rPr lang="en-GB" sz="2100" b="0" dirty="0" smtClean="0">
                <a:solidFill>
                  <a:schemeClr val="tx2">
                    <a:lumMod val="75000"/>
                  </a:schemeClr>
                </a:solidFill>
              </a:rPr>
              <a:t>To make a £</a:t>
            </a:r>
            <a:r>
              <a:rPr lang="en-GB" sz="2100" b="0" dirty="0">
                <a:solidFill>
                  <a:schemeClr val="tx2">
                    <a:lumMod val="75000"/>
                  </a:schemeClr>
                </a:solidFill>
              </a:rPr>
              <a:t>15000 profit</a:t>
            </a:r>
            <a:r>
              <a:rPr lang="en-GB" sz="2100" b="0" u="sng" dirty="0">
                <a:solidFill>
                  <a:schemeClr val="tx2">
                    <a:lumMod val="75000"/>
                  </a:schemeClr>
                </a:solidFill>
              </a:rPr>
              <a:t>:£120,000 + £15,000 </a:t>
            </a:r>
            <a:r>
              <a:rPr lang="en-GB" sz="2100" b="0" dirty="0">
                <a:solidFill>
                  <a:schemeClr val="tx2">
                    <a:lumMod val="75000"/>
                  </a:schemeClr>
                </a:solidFill>
              </a:rPr>
              <a:t>= </a:t>
            </a:r>
            <a:r>
              <a:rPr lang="en-GB" sz="2100" dirty="0">
                <a:solidFill>
                  <a:schemeClr val="tx2">
                    <a:lumMod val="75000"/>
                  </a:schemeClr>
                </a:solidFill>
              </a:rPr>
              <a:t>22,500 units</a:t>
            </a:r>
          </a:p>
          <a:p>
            <a:pPr algn="l"/>
            <a:r>
              <a:rPr lang="en-GB" sz="2100" b="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2100" b="0" dirty="0" smtClean="0">
                <a:solidFill>
                  <a:schemeClr val="tx2">
                    <a:lumMod val="75000"/>
                  </a:schemeClr>
                </a:solidFill>
              </a:rPr>
              <a:t>				£</a:t>
            </a:r>
            <a:r>
              <a:rPr lang="en-GB" sz="2100" b="0" dirty="0">
                <a:solidFill>
                  <a:schemeClr val="tx2">
                    <a:lumMod val="75000"/>
                  </a:schemeClr>
                </a:solidFill>
              </a:rPr>
              <a:t>6 </a:t>
            </a:r>
          </a:p>
          <a:p>
            <a:pPr algn="l"/>
            <a:endParaRPr lang="en-GB" sz="2100" b="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r>
              <a:rPr lang="en-GB" sz="2100" b="0" dirty="0">
                <a:solidFill>
                  <a:schemeClr val="tx2">
                    <a:lumMod val="75000"/>
                  </a:schemeClr>
                </a:solidFill>
              </a:rPr>
              <a:t>C/S ratio = </a:t>
            </a:r>
            <a:r>
              <a:rPr lang="en-GB" sz="2100" b="0" u="sng" dirty="0">
                <a:solidFill>
                  <a:schemeClr val="tx2">
                    <a:lumMod val="75000"/>
                  </a:schemeClr>
                </a:solidFill>
              </a:rPr>
              <a:t>Contribution margin</a:t>
            </a:r>
            <a:r>
              <a:rPr lang="en-GB" sz="2100" b="0" dirty="0">
                <a:solidFill>
                  <a:schemeClr val="tx2">
                    <a:lumMod val="75000"/>
                  </a:schemeClr>
                </a:solidFill>
              </a:rPr>
              <a:t> * 100</a:t>
            </a:r>
          </a:p>
          <a:p>
            <a:pPr algn="l"/>
            <a:r>
              <a:rPr lang="en-GB" sz="2100" b="0" dirty="0" smtClean="0">
                <a:solidFill>
                  <a:schemeClr val="tx2">
                    <a:lumMod val="75000"/>
                  </a:schemeClr>
                </a:solidFill>
              </a:rPr>
              <a:t>		Sales Revenue</a:t>
            </a:r>
          </a:p>
          <a:p>
            <a:r>
              <a:rPr lang="en-GB" sz="2100" dirty="0"/>
              <a:t> </a:t>
            </a:r>
            <a:r>
              <a:rPr lang="en-GB" sz="2100" b="0" u="sng" dirty="0">
                <a:solidFill>
                  <a:schemeClr val="tx2">
                    <a:lumMod val="75000"/>
                  </a:schemeClr>
                </a:solidFill>
              </a:rPr>
              <a:t>£90,000</a:t>
            </a:r>
            <a:r>
              <a:rPr lang="en-GB" sz="2100" b="0" dirty="0">
                <a:solidFill>
                  <a:schemeClr val="tx2">
                    <a:lumMod val="75000"/>
                  </a:schemeClr>
                </a:solidFill>
              </a:rPr>
              <a:t> * 100 = </a:t>
            </a:r>
            <a:r>
              <a:rPr lang="en-GB" sz="2100" dirty="0">
                <a:solidFill>
                  <a:schemeClr val="tx2">
                    <a:lumMod val="75000"/>
                  </a:schemeClr>
                </a:solidFill>
              </a:rPr>
              <a:t>60</a:t>
            </a:r>
            <a:r>
              <a:rPr lang="en-GB" sz="2100" dirty="0" smtClean="0">
                <a:solidFill>
                  <a:schemeClr val="tx2">
                    <a:lumMod val="75000"/>
                  </a:schemeClr>
                </a:solidFill>
              </a:rPr>
              <a:t>%</a:t>
            </a:r>
          </a:p>
          <a:p>
            <a:pPr algn="l"/>
            <a:r>
              <a:rPr lang="en-GB" sz="2100" b="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GB" sz="2100" b="0" dirty="0" smtClean="0">
                <a:solidFill>
                  <a:schemeClr val="tx2">
                    <a:lumMod val="75000"/>
                  </a:schemeClr>
                </a:solidFill>
              </a:rPr>
              <a:t>	       </a:t>
            </a:r>
            <a:r>
              <a:rPr lang="en-GB" sz="2100" b="0" dirty="0" smtClean="0">
                <a:solidFill>
                  <a:schemeClr val="tx2">
                    <a:lumMod val="75000"/>
                  </a:schemeClr>
                </a:solidFill>
              </a:rPr>
              <a:t>  £</a:t>
            </a:r>
            <a:r>
              <a:rPr lang="en-GB" sz="2100" b="0" dirty="0">
                <a:solidFill>
                  <a:schemeClr val="tx2">
                    <a:lumMod val="75000"/>
                  </a:schemeClr>
                </a:solidFill>
              </a:rPr>
              <a:t>150,000</a:t>
            </a:r>
          </a:p>
          <a:p>
            <a:endParaRPr lang="en-GB" dirty="0"/>
          </a:p>
          <a:p>
            <a:pPr algn="l"/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63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6694512" cy="1656183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Solution </a:t>
            </a:r>
            <a:r>
              <a:rPr lang="en-US" b="1" dirty="0" smtClean="0">
                <a:solidFill>
                  <a:schemeClr val="bg1"/>
                </a:solidFill>
              </a:rPr>
              <a:t>(part 2)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060848"/>
            <a:ext cx="8064896" cy="3816424"/>
          </a:xfrm>
        </p:spPr>
        <p:txBody>
          <a:bodyPr>
            <a:normAutofit/>
          </a:bodyPr>
          <a:lstStyle/>
          <a:p>
            <a:pPr marL="285750" indent="-285750" algn="l">
              <a:buFont typeface="Wingdings" pitchFamily="2" charset="2"/>
              <a:buChar char="Ø"/>
            </a:pPr>
            <a:r>
              <a:rPr lang="en-GB" sz="1800" b="0" dirty="0">
                <a:solidFill>
                  <a:schemeClr val="tx2">
                    <a:lumMod val="75000"/>
                  </a:schemeClr>
                </a:solidFill>
              </a:rPr>
              <a:t>Oriental Delight BEP = </a:t>
            </a:r>
            <a:r>
              <a:rPr lang="en-GB" sz="1800" b="0" u="sng" dirty="0">
                <a:solidFill>
                  <a:schemeClr val="tx2">
                    <a:lumMod val="75000"/>
                  </a:schemeClr>
                </a:solidFill>
              </a:rPr>
              <a:t>£120,000</a:t>
            </a:r>
            <a:r>
              <a:rPr lang="en-GB" sz="1800" b="0" dirty="0">
                <a:solidFill>
                  <a:schemeClr val="tx2">
                    <a:lumMod val="75000"/>
                  </a:schemeClr>
                </a:solidFill>
              </a:rPr>
              <a:t> = </a:t>
            </a:r>
            <a:r>
              <a:rPr lang="en-GB" sz="1800" dirty="0">
                <a:solidFill>
                  <a:schemeClr val="tx2">
                    <a:lumMod val="75000"/>
                  </a:schemeClr>
                </a:solidFill>
              </a:rPr>
              <a:t>£200,000</a:t>
            </a:r>
          </a:p>
          <a:p>
            <a:pPr algn="l"/>
            <a:r>
              <a:rPr lang="en-GB" sz="1800" b="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GB" sz="1800" b="0" dirty="0" smtClean="0">
                <a:solidFill>
                  <a:schemeClr val="tx2">
                    <a:lumMod val="75000"/>
                  </a:schemeClr>
                </a:solidFill>
              </a:rPr>
              <a:t>                             </a:t>
            </a:r>
            <a:r>
              <a:rPr lang="en-GB" sz="1800" b="0" dirty="0">
                <a:solidFill>
                  <a:schemeClr val="tx2">
                    <a:lumMod val="75000"/>
                  </a:schemeClr>
                </a:solidFill>
              </a:rPr>
              <a:t>0.60 (60</a:t>
            </a:r>
            <a:r>
              <a:rPr lang="en-GB" sz="1800" b="0" dirty="0" smtClean="0">
                <a:solidFill>
                  <a:schemeClr val="tx2">
                    <a:lumMod val="75000"/>
                  </a:schemeClr>
                </a:solidFill>
              </a:rPr>
              <a:t>%)</a:t>
            </a:r>
          </a:p>
          <a:p>
            <a:pPr algn="l"/>
            <a:endParaRPr lang="en-GB" sz="1800" b="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l">
              <a:buFont typeface="Wingdings" pitchFamily="2" charset="2"/>
              <a:buChar char="Ø"/>
            </a:pPr>
            <a:r>
              <a:rPr lang="en-GB" sz="1800" b="0" dirty="0">
                <a:solidFill>
                  <a:schemeClr val="tx2">
                    <a:lumMod val="75000"/>
                  </a:schemeClr>
                </a:solidFill>
              </a:rPr>
              <a:t>Margin of Safety, in units </a:t>
            </a:r>
            <a:r>
              <a:rPr lang="en-GB" sz="1800" b="0" dirty="0" smtClean="0">
                <a:solidFill>
                  <a:schemeClr val="tx2">
                    <a:lumMod val="75000"/>
                  </a:schemeClr>
                </a:solidFill>
              </a:rPr>
              <a:t>= Estimated </a:t>
            </a:r>
            <a:r>
              <a:rPr lang="en-GB" sz="1800" b="0" dirty="0">
                <a:solidFill>
                  <a:schemeClr val="tx2">
                    <a:lumMod val="75000"/>
                  </a:schemeClr>
                </a:solidFill>
              </a:rPr>
              <a:t>sales – breakeven sales </a:t>
            </a:r>
            <a:endParaRPr lang="en-GB" sz="1800" b="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l">
              <a:buFont typeface="Wingdings" pitchFamily="2" charset="2"/>
              <a:buChar char="Ø"/>
            </a:pPr>
            <a:r>
              <a:rPr lang="en-GB" sz="1800" b="0" dirty="0" smtClean="0">
                <a:solidFill>
                  <a:schemeClr val="tx2">
                    <a:lumMod val="75000"/>
                  </a:schemeClr>
                </a:solidFill>
              </a:rPr>
              <a:t>Where estimated sales are 25000 units</a:t>
            </a:r>
          </a:p>
          <a:p>
            <a:r>
              <a:rPr lang="en-GB" sz="1800" b="0" dirty="0">
                <a:solidFill>
                  <a:schemeClr val="tx2">
                    <a:lumMod val="75000"/>
                  </a:schemeClr>
                </a:solidFill>
              </a:rPr>
              <a:t>25,000 – 20,000 = </a:t>
            </a:r>
            <a:r>
              <a:rPr lang="en-GB" sz="1800" dirty="0">
                <a:solidFill>
                  <a:schemeClr val="tx2">
                    <a:lumMod val="75000"/>
                  </a:schemeClr>
                </a:solidFill>
              </a:rPr>
              <a:t>5,000 </a:t>
            </a:r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</a:rPr>
              <a:t>units</a:t>
            </a:r>
          </a:p>
          <a:p>
            <a:endParaRPr lang="en-GB" sz="1800" b="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l">
              <a:buFont typeface="Wingdings" pitchFamily="2" charset="2"/>
              <a:buChar char="Ø"/>
            </a:pPr>
            <a:r>
              <a:rPr lang="en-GB" sz="1800" b="0" dirty="0" smtClean="0">
                <a:solidFill>
                  <a:schemeClr val="tx2">
                    <a:lumMod val="75000"/>
                  </a:schemeClr>
                </a:solidFill>
              </a:rPr>
              <a:t>Margin of Safety %</a:t>
            </a:r>
          </a:p>
          <a:p>
            <a:endParaRPr lang="en-GB" sz="1800" b="0" u="sng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GB" sz="1800" b="0" u="sng" dirty="0" smtClean="0">
                <a:solidFill>
                  <a:schemeClr val="tx2">
                    <a:lumMod val="75000"/>
                  </a:schemeClr>
                </a:solidFill>
              </a:rPr>
              <a:t>25,000 </a:t>
            </a:r>
            <a:r>
              <a:rPr lang="en-GB" sz="1800" b="0" u="sng" dirty="0">
                <a:solidFill>
                  <a:schemeClr val="tx2">
                    <a:lumMod val="75000"/>
                  </a:schemeClr>
                </a:solidFill>
              </a:rPr>
              <a:t>– 20,000 </a:t>
            </a:r>
            <a:r>
              <a:rPr lang="en-GB" sz="1800" b="0" dirty="0">
                <a:solidFill>
                  <a:schemeClr val="tx2">
                    <a:lumMod val="75000"/>
                  </a:schemeClr>
                </a:solidFill>
              </a:rPr>
              <a:t>*100 = </a:t>
            </a:r>
            <a:r>
              <a:rPr lang="en-GB" sz="1800" dirty="0">
                <a:solidFill>
                  <a:schemeClr val="tx2">
                    <a:lumMod val="75000"/>
                  </a:schemeClr>
                </a:solidFill>
              </a:rPr>
              <a:t>20%</a:t>
            </a:r>
          </a:p>
          <a:p>
            <a:r>
              <a:rPr lang="en-GB" sz="1800" b="0" dirty="0">
                <a:solidFill>
                  <a:schemeClr val="tx2">
                    <a:lumMod val="75000"/>
                  </a:schemeClr>
                </a:solidFill>
              </a:rPr>
              <a:t>25,000</a:t>
            </a:r>
          </a:p>
          <a:p>
            <a:pPr marL="285750" indent="-285750" algn="l">
              <a:buFont typeface="Wingdings" pitchFamily="2" charset="2"/>
              <a:buChar char="Ø"/>
            </a:pPr>
            <a:endParaRPr lang="en-GB" sz="1800" b="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l">
              <a:buFont typeface="Wingdings" pitchFamily="2" charset="2"/>
              <a:buChar char="Ø"/>
            </a:pPr>
            <a:endParaRPr lang="en-GB" sz="1800" b="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63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6694512" cy="1656183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Graphical </a:t>
            </a:r>
            <a:r>
              <a:rPr lang="en-GB" b="1" dirty="0">
                <a:solidFill>
                  <a:schemeClr val="bg1"/>
                </a:solidFill>
              </a:rPr>
              <a:t>representations of </a:t>
            </a:r>
            <a:r>
              <a:rPr lang="en-GB" b="1" dirty="0" smtClean="0">
                <a:solidFill>
                  <a:schemeClr val="bg1"/>
                </a:solidFill>
              </a:rPr>
              <a:t>CVP/BEP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060848"/>
            <a:ext cx="8064896" cy="3816424"/>
          </a:xfrm>
        </p:spPr>
        <p:txBody>
          <a:bodyPr/>
          <a:lstStyle/>
          <a:p>
            <a:pPr algn="l"/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5" t="27365" r="20320" b="8953"/>
          <a:stretch/>
        </p:blipFill>
        <p:spPr bwMode="auto">
          <a:xfrm>
            <a:off x="899592" y="1988839"/>
            <a:ext cx="7787989" cy="431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263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6694512" cy="1656183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Margin </a:t>
            </a:r>
            <a:r>
              <a:rPr lang="en-US" b="1" dirty="0" smtClean="0">
                <a:solidFill>
                  <a:schemeClr val="bg1"/>
                </a:solidFill>
              </a:rPr>
              <a:t>of Safety on Graph </a:t>
            </a:r>
            <a:br>
              <a:rPr lang="en-US" b="1" dirty="0" smtClean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060848"/>
            <a:ext cx="8064896" cy="3816424"/>
          </a:xfrm>
        </p:spPr>
        <p:txBody>
          <a:bodyPr/>
          <a:lstStyle/>
          <a:p>
            <a:pPr algn="l"/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5" t="22467" r="19370" b="14865"/>
          <a:stretch/>
        </p:blipFill>
        <p:spPr bwMode="auto">
          <a:xfrm>
            <a:off x="899592" y="1987804"/>
            <a:ext cx="7785076" cy="4143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263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583</Words>
  <Application>Microsoft Office PowerPoint</Application>
  <PresentationFormat>On-screen Show (4:3)</PresentationFormat>
  <Paragraphs>138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 Chapter 4</vt:lpstr>
      <vt:lpstr>Objectives </vt:lpstr>
      <vt:lpstr>CVP terminology and concept (part 1)  </vt:lpstr>
      <vt:lpstr>CVP terminology and concept (part 2) </vt:lpstr>
      <vt:lpstr>Example </vt:lpstr>
      <vt:lpstr>Solution (part 1) </vt:lpstr>
      <vt:lpstr>Solution (part 2) </vt:lpstr>
      <vt:lpstr>Graphical representations of CVP/BEP </vt:lpstr>
      <vt:lpstr> Margin of Safety on Graph  </vt:lpstr>
      <vt:lpstr> Contribution Chart  </vt:lpstr>
      <vt:lpstr> Profit/Volume Chart  </vt:lpstr>
      <vt:lpstr>Underlying assumption in CVP analysis  </vt:lpstr>
      <vt:lpstr>Computerised ‘What if?’ analysis </vt:lpstr>
      <vt:lpstr>Spreadsheet design guidelines </vt:lpstr>
      <vt:lpstr>Spreadsheet example </vt:lpstr>
      <vt:lpstr>Spreadsheet example </vt:lpstr>
      <vt:lpstr> Summary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TAJ</dc:creator>
  <cp:lastModifiedBy>TAJ</cp:lastModifiedBy>
  <cp:revision>17</cp:revision>
  <dcterms:created xsi:type="dcterms:W3CDTF">2012-08-01T20:46:07Z</dcterms:created>
  <dcterms:modified xsi:type="dcterms:W3CDTF">2012-08-25T15:18:40Z</dcterms:modified>
</cp:coreProperties>
</file>